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3" r:id="rId2"/>
    <p:sldId id="258" r:id="rId3"/>
    <p:sldId id="264" r:id="rId4"/>
    <p:sldId id="260" r:id="rId5"/>
    <p:sldId id="265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751DA-94F1-429D-AAB4-310541E93FA5}" type="datetimeFigureOut">
              <a:rPr lang="en-GB" smtClean="0"/>
              <a:t>20/07/2018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9DC44-D1E0-4847-A928-ECC78D2C0E0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9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DC44-D1E0-4847-A928-ECC78D2C0E0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34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DC44-D1E0-4847-A928-ECC78D2C0E0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3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DC44-D1E0-4847-A928-ECC78D2C0E0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9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DC44-D1E0-4847-A928-ECC78D2C0E0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15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DC44-D1E0-4847-A928-ECC78D2C0E0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17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aids.org/en/regionscountries/countries/zambi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nac.org.zm/sites/default/files/publications/IBBS%202015%20Final%20Report%204%20March%20201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69237" y="1601966"/>
            <a:ext cx="7772400" cy="102175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Prevalence and Predictors of </a:t>
            </a:r>
            <a:r>
              <a:rPr lang="en-US" sz="2800" dirty="0" smtClean="0">
                <a:solidFill>
                  <a:srgbClr val="00B0F0"/>
                </a:solidFill>
              </a:rPr>
              <a:t>Client-Initiated Violence </a:t>
            </a:r>
            <a:r>
              <a:rPr lang="en-US" sz="2800" dirty="0">
                <a:solidFill>
                  <a:srgbClr val="00B0F0"/>
                </a:solidFill>
              </a:rPr>
              <a:t>among Zambian Female Sex Workers</a:t>
            </a:r>
            <a:endParaRPr lang="en-GB" sz="2800" dirty="0">
              <a:solidFill>
                <a:srgbClr val="00B0F0"/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1389183" y="2674744"/>
            <a:ext cx="6945923" cy="1531356"/>
          </a:xfrm>
        </p:spPr>
        <p:txBody>
          <a:bodyPr>
            <a:normAutofit fontScale="47500" lnSpcReduction="20000"/>
          </a:bodyPr>
          <a:lstStyle/>
          <a:p>
            <a:r>
              <a:rPr lang="en-US" sz="3400" dirty="0" smtClean="0">
                <a:solidFill>
                  <a:srgbClr val="FF0000"/>
                </a:solidFill>
              </a:rPr>
              <a:t>Kalonde Malama</a:t>
            </a:r>
            <a:r>
              <a:rPr lang="en-US" sz="3400" baseline="30000" dirty="0" smtClean="0">
                <a:solidFill>
                  <a:srgbClr val="FF0000"/>
                </a:solidFill>
              </a:rPr>
              <a:t>1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Bruno </a:t>
            </a:r>
            <a:r>
              <a:rPr lang="en-US" sz="3400" dirty="0" smtClean="0">
                <a:solidFill>
                  <a:srgbClr val="FF0000"/>
                </a:solidFill>
              </a:rPr>
              <a:t>Spire</a:t>
            </a:r>
            <a:r>
              <a:rPr lang="en-US" sz="3400" baseline="30000" dirty="0" smtClean="0">
                <a:solidFill>
                  <a:srgbClr val="FF0000"/>
                </a:solidFill>
              </a:rPr>
              <a:t>1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Andréa </a:t>
            </a:r>
            <a:r>
              <a:rPr lang="en-US" sz="3400" dirty="0" smtClean="0">
                <a:solidFill>
                  <a:srgbClr val="FF0000"/>
                </a:solidFill>
              </a:rPr>
              <a:t>Gosset</a:t>
            </a:r>
            <a:r>
              <a:rPr lang="en-US" sz="3400" baseline="30000" dirty="0" smtClean="0">
                <a:solidFill>
                  <a:srgbClr val="FF0000"/>
                </a:solidFill>
              </a:rPr>
              <a:t>1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Marie </a:t>
            </a:r>
            <a:r>
              <a:rPr lang="en-US" sz="3400" dirty="0" smtClean="0">
                <a:solidFill>
                  <a:srgbClr val="FF0000"/>
                </a:solidFill>
              </a:rPr>
              <a:t>Nishimwe</a:t>
            </a:r>
            <a:r>
              <a:rPr lang="en-US" sz="3400" baseline="30000" dirty="0" smtClean="0">
                <a:solidFill>
                  <a:srgbClr val="FF0000"/>
                </a:solidFill>
              </a:rPr>
              <a:t>1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Pierre-Julien </a:t>
            </a:r>
            <a:r>
              <a:rPr lang="en-US" sz="3400" dirty="0" smtClean="0">
                <a:solidFill>
                  <a:srgbClr val="FF0000"/>
                </a:solidFill>
              </a:rPr>
              <a:t>Coulaud</a:t>
            </a:r>
            <a:r>
              <a:rPr lang="en-US" sz="3400" baseline="30000" dirty="0" smtClean="0">
                <a:solidFill>
                  <a:srgbClr val="FF0000"/>
                </a:solidFill>
              </a:rPr>
              <a:t>1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Luis </a:t>
            </a:r>
            <a:r>
              <a:rPr lang="en-US" sz="3400" dirty="0" smtClean="0">
                <a:solidFill>
                  <a:srgbClr val="FF0000"/>
                </a:solidFill>
              </a:rPr>
              <a:t>Sagaon-Teyssler</a:t>
            </a:r>
            <a:r>
              <a:rPr lang="en-US" sz="3400" baseline="30000" dirty="0" smtClean="0">
                <a:solidFill>
                  <a:srgbClr val="FF0000"/>
                </a:solidFill>
              </a:rPr>
              <a:t>1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Rachel </a:t>
            </a:r>
            <a:r>
              <a:rPr lang="en-US" sz="3400" dirty="0" smtClean="0">
                <a:solidFill>
                  <a:srgbClr val="FF0000"/>
                </a:solidFill>
              </a:rPr>
              <a:t>Parker</a:t>
            </a:r>
            <a:r>
              <a:rPr lang="en-US" sz="3400" baseline="30000" dirty="0" smtClean="0">
                <a:solidFill>
                  <a:srgbClr val="FF0000"/>
                </a:solidFill>
              </a:rPr>
              <a:t>2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Amanda </a:t>
            </a:r>
            <a:r>
              <a:rPr lang="en-US" sz="3400" dirty="0" smtClean="0">
                <a:solidFill>
                  <a:srgbClr val="FF0000"/>
                </a:solidFill>
              </a:rPr>
              <a:t>Tichacek</a:t>
            </a:r>
            <a:r>
              <a:rPr lang="en-US" sz="3400" baseline="30000" dirty="0" smtClean="0">
                <a:solidFill>
                  <a:srgbClr val="FF0000"/>
                </a:solidFill>
              </a:rPr>
              <a:t>2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 err="1">
                <a:solidFill>
                  <a:srgbClr val="FF0000"/>
                </a:solidFill>
              </a:rPr>
              <a:t>Mubiana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smtClean="0">
                <a:solidFill>
                  <a:srgbClr val="FF0000"/>
                </a:solidFill>
              </a:rPr>
              <a:t>Inambao</a:t>
            </a:r>
            <a:r>
              <a:rPr lang="en-US" sz="3400" baseline="30000" dirty="0" smtClean="0">
                <a:solidFill>
                  <a:srgbClr val="FF0000"/>
                </a:solidFill>
              </a:rPr>
              <a:t>3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William </a:t>
            </a:r>
            <a:r>
              <a:rPr lang="en-US" sz="3400" dirty="0" smtClean="0">
                <a:solidFill>
                  <a:srgbClr val="FF0000"/>
                </a:solidFill>
              </a:rPr>
              <a:t>Kilembe</a:t>
            </a:r>
            <a:r>
              <a:rPr lang="en-US" sz="3400" baseline="30000" dirty="0" smtClean="0">
                <a:solidFill>
                  <a:srgbClr val="FF0000"/>
                </a:solidFill>
              </a:rPr>
              <a:t>4</a:t>
            </a:r>
            <a:r>
              <a:rPr lang="en-US" sz="3400" dirty="0" smtClean="0">
                <a:solidFill>
                  <a:srgbClr val="FF0000"/>
                </a:solidFill>
              </a:rPr>
              <a:t>, </a:t>
            </a:r>
            <a:r>
              <a:rPr lang="en-US" sz="3400" dirty="0">
                <a:solidFill>
                  <a:srgbClr val="FF0000"/>
                </a:solidFill>
              </a:rPr>
              <a:t>Susan </a:t>
            </a:r>
            <a:r>
              <a:rPr lang="en-US" sz="3400" dirty="0" smtClean="0">
                <a:solidFill>
                  <a:srgbClr val="FF0000"/>
                </a:solidFill>
              </a:rPr>
              <a:t>Allen</a:t>
            </a:r>
            <a:r>
              <a:rPr lang="en-US" sz="3400" baseline="30000" dirty="0" smtClean="0">
                <a:solidFill>
                  <a:srgbClr val="FF0000"/>
                </a:solidFill>
              </a:rPr>
              <a:t>2</a:t>
            </a:r>
            <a:endParaRPr lang="en-GB" sz="3400" baseline="30000" dirty="0">
              <a:solidFill>
                <a:srgbClr val="FF0000"/>
              </a:solidFill>
            </a:endParaRPr>
          </a:p>
          <a:p>
            <a:endParaRPr lang="en-US" sz="3400" baseline="30000" dirty="0" smtClean="0">
              <a:solidFill>
                <a:srgbClr val="FF0000"/>
              </a:solidFill>
            </a:endParaRPr>
          </a:p>
          <a:p>
            <a:r>
              <a:rPr lang="en-US" sz="2500" baseline="30000" dirty="0" smtClean="0">
                <a:solidFill>
                  <a:srgbClr val="FF0000"/>
                </a:solidFill>
              </a:rPr>
              <a:t>1 </a:t>
            </a:r>
            <a:r>
              <a:rPr lang="fr-FR" sz="2500" dirty="0"/>
              <a:t>Aix Marseille </a:t>
            </a:r>
            <a:r>
              <a:rPr lang="fr-FR" sz="2500" dirty="0" err="1"/>
              <a:t>Univ</a:t>
            </a:r>
            <a:r>
              <a:rPr lang="fr-FR" sz="2500" dirty="0"/>
              <a:t>, INSERM, IRD, SESSTIM, Sciences Economiques &amp; Sociales de la Santé &amp; Traitement de l’Information Médicale, Marseille, </a:t>
            </a:r>
            <a:r>
              <a:rPr lang="fr-FR" sz="2500" dirty="0" smtClean="0"/>
              <a:t>France, </a:t>
            </a:r>
            <a:r>
              <a:rPr lang="en-US" sz="2500" baseline="30000" dirty="0">
                <a:solidFill>
                  <a:srgbClr val="FF0000"/>
                </a:solidFill>
              </a:rPr>
              <a:t>2</a:t>
            </a:r>
            <a:r>
              <a:rPr lang="en-US" sz="2500" dirty="0" smtClean="0">
                <a:solidFill>
                  <a:srgbClr val="FF0000"/>
                </a:solidFill>
              </a:rPr>
              <a:t>Rwanda </a:t>
            </a:r>
            <a:r>
              <a:rPr lang="en-US" sz="2500" dirty="0">
                <a:solidFill>
                  <a:srgbClr val="FF0000"/>
                </a:solidFill>
              </a:rPr>
              <a:t>Zambia HIV Research Group, Atlanta, GA, United States, </a:t>
            </a:r>
            <a:r>
              <a:rPr lang="en-US" sz="2500" baseline="30000" dirty="0" smtClean="0">
                <a:solidFill>
                  <a:srgbClr val="FF0000"/>
                </a:solidFill>
              </a:rPr>
              <a:t>3</a:t>
            </a:r>
            <a:r>
              <a:rPr lang="en-US" sz="2500" dirty="0" smtClean="0">
                <a:solidFill>
                  <a:srgbClr val="FF0000"/>
                </a:solidFill>
              </a:rPr>
              <a:t>Zambia </a:t>
            </a:r>
            <a:r>
              <a:rPr lang="en-US" sz="2500" dirty="0">
                <a:solidFill>
                  <a:srgbClr val="FF0000"/>
                </a:solidFill>
              </a:rPr>
              <a:t>Emory HIV Research Project, Ndola, Zambia, </a:t>
            </a:r>
            <a:r>
              <a:rPr lang="en-US" sz="2500" baseline="30000" dirty="0" smtClean="0">
                <a:solidFill>
                  <a:srgbClr val="FF0000"/>
                </a:solidFill>
              </a:rPr>
              <a:t>4</a:t>
            </a:r>
            <a:r>
              <a:rPr lang="en-US" sz="2500" dirty="0" smtClean="0">
                <a:solidFill>
                  <a:srgbClr val="FF0000"/>
                </a:solidFill>
              </a:rPr>
              <a:t>Zambia </a:t>
            </a:r>
            <a:r>
              <a:rPr lang="en-US" sz="2500" dirty="0">
                <a:solidFill>
                  <a:srgbClr val="FF0000"/>
                </a:solidFill>
              </a:rPr>
              <a:t>Emory HIV Research Project, Lusaka, Zambia </a:t>
            </a:r>
            <a:endParaRPr lang="en-GB" sz="25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7" y="442887"/>
            <a:ext cx="1315061" cy="9258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360" y="513409"/>
            <a:ext cx="1669516" cy="784758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l="4254"/>
          <a:stretch>
            <a:fillRect/>
          </a:stretch>
        </p:blipFill>
        <p:spPr bwMode="auto">
          <a:xfrm>
            <a:off x="4444007" y="4494243"/>
            <a:ext cx="1258059" cy="35766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18" y="5855384"/>
            <a:ext cx="1332148" cy="53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5502" y="5209575"/>
            <a:ext cx="1326163" cy="3700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04" y="4107500"/>
            <a:ext cx="3825119" cy="231598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766191" y="5966174"/>
            <a:ext cx="1995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Raleway" panose="020B0503030101060003"/>
              </a:rPr>
              <a:t>Abstract no:TUPDD0103 </a:t>
            </a:r>
            <a:endParaRPr lang="en-GB" sz="1200" dirty="0">
              <a:latin typeface="Raleway" panose="020B0503030101060003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7044" y="5071434"/>
            <a:ext cx="291025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Conflicts of Interest</a:t>
            </a:r>
          </a:p>
          <a:p>
            <a:pPr algn="ctr"/>
            <a:r>
              <a:rPr lang="en-GB" sz="1200" dirty="0" smtClean="0"/>
              <a:t>The authors of this presentation have no conflicts of interest to declare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894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35" y="33112"/>
            <a:ext cx="7930662" cy="747346"/>
          </a:xfrm>
        </p:spPr>
        <p:txBody>
          <a:bodyPr>
            <a:noAutofit/>
          </a:bodyPr>
          <a:lstStyle/>
          <a:p>
            <a:r>
              <a:rPr lang="en-US" sz="3600" dirty="0" smtClean="0"/>
              <a:t>Context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6" y="685900"/>
            <a:ext cx="8229600" cy="59435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HIV prevalence:</a:t>
            </a:r>
          </a:p>
          <a:p>
            <a:pPr lvl="1"/>
            <a:r>
              <a:rPr lang="en-US" sz="1700" dirty="0" smtClean="0"/>
              <a:t>General </a:t>
            </a:r>
            <a:r>
              <a:rPr lang="en-US" sz="1700" dirty="0" smtClean="0"/>
              <a:t>population11.5%</a:t>
            </a:r>
            <a:r>
              <a:rPr lang="en-US" sz="1700" baseline="30000" dirty="0" smtClean="0"/>
              <a:t>1</a:t>
            </a:r>
            <a:endParaRPr lang="en-US" sz="1700" baseline="30000" dirty="0" smtClean="0"/>
          </a:p>
          <a:p>
            <a:pPr lvl="1"/>
            <a:r>
              <a:rPr lang="en-US" sz="1700" dirty="0" smtClean="0"/>
              <a:t>Female sex workers (FSW) </a:t>
            </a:r>
            <a:r>
              <a:rPr lang="en-US" sz="1700" dirty="0" smtClean="0"/>
              <a:t>56%</a:t>
            </a:r>
            <a:r>
              <a:rPr lang="en-US" sz="1700" baseline="30000" dirty="0" smtClean="0"/>
              <a:t>2</a:t>
            </a:r>
            <a:endParaRPr lang="en-US" sz="1700" baseline="30000" dirty="0" smtClean="0"/>
          </a:p>
          <a:p>
            <a:r>
              <a:rPr lang="en-US" sz="2200" dirty="0" smtClean="0"/>
              <a:t>Gender-based </a:t>
            </a:r>
            <a:r>
              <a:rPr lang="en-US" sz="2200" dirty="0"/>
              <a:t>violence (GBV) prevalence </a:t>
            </a:r>
            <a:r>
              <a:rPr lang="en-US" sz="2200" dirty="0" smtClean="0"/>
              <a:t>43%</a:t>
            </a:r>
            <a:r>
              <a:rPr lang="en-US" sz="2200" baseline="30000" dirty="0" smtClean="0"/>
              <a:t>3</a:t>
            </a:r>
            <a:endParaRPr lang="en-US" sz="2200" baseline="30000" dirty="0" smtClean="0"/>
          </a:p>
          <a:p>
            <a:r>
              <a:rPr lang="en-US" sz="2200" dirty="0"/>
              <a:t>Sex work </a:t>
            </a:r>
            <a:r>
              <a:rPr lang="en-US" sz="2200" dirty="0" smtClean="0"/>
              <a:t>illegal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ncreased  risk of violence from male clients </a:t>
            </a:r>
          </a:p>
          <a:p>
            <a:r>
              <a:rPr lang="en-US" sz="2200" dirty="0" smtClean="0"/>
              <a:t>Mental and reproductive health consequences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dirty="0" smtClean="0"/>
              <a:t>		</a:t>
            </a:r>
            <a:r>
              <a:rPr lang="en-US" sz="2000" b="1" dirty="0" smtClean="0">
                <a:solidFill>
                  <a:srgbClr val="00B050"/>
                </a:solidFill>
              </a:rPr>
              <a:t>Objective: determine if sexual environment, sexual history and risk </a:t>
            </a:r>
            <a:r>
              <a:rPr lang="en-GB" sz="2000" b="1" dirty="0" smtClean="0">
                <a:solidFill>
                  <a:srgbClr val="00B050"/>
                </a:solidFill>
              </a:rPr>
              <a:t>behaviours</a:t>
            </a:r>
            <a:r>
              <a:rPr lang="en-US" sz="2000" b="1" dirty="0" smtClean="0">
                <a:solidFill>
                  <a:srgbClr val="00B050"/>
                </a:solidFill>
              </a:rPr>
              <a:t> predict violence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2917838" y="3930803"/>
            <a:ext cx="483577" cy="1086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49669" y="5117123"/>
            <a:ext cx="2092569" cy="42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33386" t="3350" r="29578"/>
          <a:stretch/>
        </p:blipFill>
        <p:spPr>
          <a:xfrm>
            <a:off x="5041784" y="3952687"/>
            <a:ext cx="624254" cy="9177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l="36773" t="4084" r="28209"/>
          <a:stretch/>
        </p:blipFill>
        <p:spPr>
          <a:xfrm>
            <a:off x="1977061" y="3930803"/>
            <a:ext cx="633047" cy="93198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96669" y="5200252"/>
            <a:ext cx="32971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Client less likely to use </a:t>
            </a:r>
            <a:r>
              <a:rPr lang="en-GB" dirty="0" smtClean="0"/>
              <a:t>condom</a:t>
            </a:r>
            <a:r>
              <a:rPr lang="en-GB" baseline="30000" dirty="0"/>
              <a:t>4</a:t>
            </a:r>
            <a:endParaRPr lang="en-GB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149969" y="5196840"/>
            <a:ext cx="39301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FSW less able to negotiate condom </a:t>
            </a:r>
            <a:r>
              <a:rPr lang="en-GB" dirty="0" smtClean="0"/>
              <a:t>use</a:t>
            </a:r>
            <a:r>
              <a:rPr lang="en-GB" baseline="30000" dirty="0"/>
              <a:t>4</a:t>
            </a:r>
            <a:endParaRPr lang="en-GB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147672" y="3418300"/>
            <a:ext cx="13891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Violence</a:t>
            </a:r>
            <a:endParaRPr lang="en-GB" sz="24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4289437" y="3940595"/>
            <a:ext cx="430824" cy="1112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997" y="780458"/>
            <a:ext cx="2228483" cy="24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292" y="150265"/>
            <a:ext cx="7693269" cy="6622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398140" y="814790"/>
            <a:ext cx="8484577" cy="452052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Prevalence of client-initiated violence=39%</a:t>
            </a:r>
          </a:p>
          <a:p>
            <a:r>
              <a:rPr lang="en-GB" sz="2000" dirty="0" smtClean="0"/>
              <a:t>Predictors of violence:</a:t>
            </a:r>
          </a:p>
          <a:p>
            <a:pPr lvl="1"/>
            <a:r>
              <a:rPr lang="en-GB" sz="1400" dirty="0" smtClean="0"/>
              <a:t>Having sex at client’s home (adjusted odds ratio (AOR) 2.48; 95% confidence interval (CI) 1.48-3.77)</a:t>
            </a:r>
          </a:p>
          <a:p>
            <a:pPr lvl="1"/>
            <a:r>
              <a:rPr lang="en-GB" sz="1400" dirty="0" smtClean="0"/>
              <a:t>Consumption of alcohol (AOR 1.83; 95%CI 1.08-3.1)</a:t>
            </a:r>
          </a:p>
          <a:p>
            <a:pPr lvl="1"/>
            <a:r>
              <a:rPr lang="en-GB" sz="1400" dirty="0" smtClean="0"/>
              <a:t>Physically forced sexual debut (AOR 2.04; 95%CI 1,17-3.59)</a:t>
            </a:r>
            <a:endParaRPr lang="en-GB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861646" y="2632426"/>
            <a:ext cx="732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Multiple logistic regression model, n=419</a:t>
            </a:r>
            <a:endParaRPr lang="en-GB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227" t="2908" r="2560"/>
          <a:stretch/>
        </p:blipFill>
        <p:spPr>
          <a:xfrm>
            <a:off x="741040" y="3225967"/>
            <a:ext cx="7798775" cy="31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Sexual environment, sexual history and alcohol consumption important predictors</a:t>
            </a:r>
          </a:p>
          <a:p>
            <a:r>
              <a:rPr lang="en-GB" sz="2400" dirty="0" smtClean="0"/>
              <a:t>Risk reduction counselling for FSW:</a:t>
            </a:r>
          </a:p>
          <a:p>
            <a:pPr lvl="1"/>
            <a:r>
              <a:rPr lang="en-GB" sz="2000" dirty="0" smtClean="0"/>
              <a:t>dangers of sex in client’s home</a:t>
            </a:r>
          </a:p>
          <a:p>
            <a:pPr lvl="1"/>
            <a:r>
              <a:rPr lang="en-GB" sz="2000" dirty="0" smtClean="0"/>
              <a:t>vulnerability imposed by alcohol</a:t>
            </a:r>
          </a:p>
          <a:p>
            <a:r>
              <a:rPr lang="fr-FR" sz="2400" dirty="0" smtClean="0"/>
              <a:t>Life course interventions:</a:t>
            </a:r>
          </a:p>
          <a:p>
            <a:pPr lvl="1"/>
            <a:r>
              <a:rPr lang="en-GB" sz="2000" dirty="0" smtClean="0"/>
              <a:t>protect adolescent girls from physical/sexual abuse</a:t>
            </a:r>
          </a:p>
          <a:p>
            <a:pPr marL="400050"/>
            <a:r>
              <a:rPr lang="en-GB" sz="2400" dirty="0" smtClean="0"/>
              <a:t>HIV </a:t>
            </a:r>
            <a:r>
              <a:rPr lang="en-GB" sz="2400" dirty="0" smtClean="0"/>
              <a:t>prevention interventions should include GBV component</a:t>
            </a:r>
          </a:p>
          <a:p>
            <a:endParaRPr lang="fr-FR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62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7076"/>
            <a:ext cx="8229600" cy="3946847"/>
          </a:xfrm>
        </p:spPr>
        <p:txBody>
          <a:bodyPr>
            <a:normAutofit fontScale="77500" lnSpcReduction="20000"/>
          </a:bodyPr>
          <a:lstStyle/>
          <a:p>
            <a:endParaRPr lang="fr-FR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UNAIDS, 2017. Country factsheets, Zambia. </a:t>
            </a:r>
            <a:r>
              <a:rPr lang="en-GB" sz="2100" dirty="0"/>
              <a:t>[online] Available at: </a:t>
            </a:r>
            <a:r>
              <a:rPr lang="en-GB" sz="2100" dirty="0">
                <a:hlinkClick r:id="rId3"/>
              </a:rPr>
              <a:t>http://</a:t>
            </a:r>
            <a:r>
              <a:rPr lang="en-GB" sz="2100" dirty="0" smtClean="0">
                <a:hlinkClick r:id="rId3"/>
              </a:rPr>
              <a:t>www.unaids.org/en/regionscountries/countries/zambia</a:t>
            </a:r>
            <a:r>
              <a:rPr lang="en-GB" sz="2100" dirty="0" smtClean="0"/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n-GB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100" dirty="0" smtClean="0"/>
              <a:t>FHI360 </a:t>
            </a:r>
            <a:r>
              <a:rPr lang="en-GB" sz="2100" dirty="0"/>
              <a:t>&amp; TDRC, 2016. Integrated biological and behavioural surveillance survey (IBBSS) among female sex workers and male long distance truck drivers in five corridors of hope project district sites in Zambia, 2015. [online] Available at: </a:t>
            </a:r>
            <a:r>
              <a:rPr lang="en-GB" sz="2100" dirty="0" smtClean="0">
                <a:hlinkClick r:id="rId4"/>
              </a:rPr>
              <a:t>http</a:t>
            </a:r>
            <a:r>
              <a:rPr lang="en-GB" sz="2100" dirty="0">
                <a:hlinkClick r:id="rId4"/>
              </a:rPr>
              <a:t>://</a:t>
            </a:r>
            <a:r>
              <a:rPr lang="en-GB" sz="2100" dirty="0" smtClean="0">
                <a:hlinkClick r:id="rId4"/>
              </a:rPr>
              <a:t>www.nac.org.zm/sites/default/files/publications/IBBS%202015%20Final%20Report%204%20March%202016.pdf</a:t>
            </a:r>
            <a:endParaRPr lang="en-GB" sz="2100" dirty="0" smtClean="0"/>
          </a:p>
          <a:p>
            <a:pPr marL="457200" indent="-457200">
              <a:buFont typeface="+mj-lt"/>
              <a:buAutoNum type="arabicPeriod"/>
            </a:pPr>
            <a:endParaRPr lang="en-GB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Central Statistical Office (CSO) [Zambia], Ministry of Health (MOH) [Zambia], and ICF International. Zambia Demographic Health Survey 2013-2014. Rockville, Maryland, USA: Central Statistical </a:t>
            </a:r>
            <a:r>
              <a:rPr lang="en-GB" sz="2100" dirty="0" smtClean="0"/>
              <a:t>Office</a:t>
            </a:r>
          </a:p>
          <a:p>
            <a:pPr marL="457200" indent="-457200">
              <a:buFont typeface="+mj-lt"/>
              <a:buAutoNum type="arabicPeriod"/>
            </a:pPr>
            <a:endParaRPr lang="en-GB" sz="21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100" dirty="0"/>
              <a:t>Schwitters A, Swaminathan M, Serwadda D, et al. Prevalence of Rape and Client-Initiated Gender-Based Violence Among Female Sex Workers: Kampala, Uganda, 2012. AIDS </a:t>
            </a:r>
            <a:r>
              <a:rPr lang="en-GB" sz="2100" dirty="0" err="1"/>
              <a:t>Behav</a:t>
            </a:r>
            <a:r>
              <a:rPr lang="en-GB" sz="2100" dirty="0"/>
              <a:t>. 2015;19(0 1):S68-S76. doi:10.1007/s10461-014-0957-y</a:t>
            </a:r>
            <a:endParaRPr lang="en-GB" sz="21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661747" y="5090857"/>
            <a:ext cx="617219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Raleway" panose="020B0503030101060003"/>
              </a:rPr>
              <a:t>Contact </a:t>
            </a:r>
            <a:endParaRPr lang="fr-FR" sz="1200" b="1" dirty="0">
              <a:latin typeface="Raleway" panose="020B0503030101060003"/>
            </a:endParaRPr>
          </a:p>
          <a:p>
            <a:pPr algn="ctr"/>
            <a:r>
              <a:rPr lang="fr-FR" sz="1200" dirty="0">
                <a:latin typeface="Raleway" panose="020B0503030101060003"/>
              </a:rPr>
              <a:t>Kalonde Malama</a:t>
            </a:r>
          </a:p>
          <a:p>
            <a:pPr algn="ctr"/>
            <a:r>
              <a:rPr lang="fr-FR" sz="1200" dirty="0">
                <a:latin typeface="Raleway" panose="020B0503030101060003"/>
              </a:rPr>
              <a:t>Aix-Marseille </a:t>
            </a:r>
            <a:r>
              <a:rPr lang="en-GB" sz="1200" dirty="0" smtClean="0">
                <a:latin typeface="Raleway" panose="020B0503030101060003"/>
              </a:rPr>
              <a:t>University</a:t>
            </a:r>
            <a:r>
              <a:rPr lang="fr-FR" sz="1200" dirty="0" smtClean="0">
                <a:latin typeface="Raleway" panose="020B0503030101060003"/>
              </a:rPr>
              <a:t> </a:t>
            </a:r>
            <a:endParaRPr lang="fr-FR" sz="1200" dirty="0">
              <a:latin typeface="Raleway" panose="020B0503030101060003"/>
            </a:endParaRPr>
          </a:p>
          <a:p>
            <a:pPr algn="ctr"/>
            <a:r>
              <a:rPr lang="fr-FR" sz="1200" dirty="0" smtClean="0">
                <a:latin typeface="Raleway" panose="020B0503030101060003"/>
                <a:ea typeface="Calibri" panose="020F0502020204030204" pitchFamily="34" charset="0"/>
                <a:cs typeface="Times New Roman" panose="02020603050405020304" pitchFamily="18" charset="0"/>
              </a:rPr>
              <a:t>Sciences Economiques &amp; Sociales de la Santé &amp; Traitement de l’Information Médicale</a:t>
            </a:r>
          </a:p>
          <a:p>
            <a:pPr algn="ctr"/>
            <a:r>
              <a:rPr lang="fr-FR" sz="1200" dirty="0" smtClean="0">
                <a:latin typeface="Raleway" panose="020B0503030101060003"/>
                <a:cs typeface="Times New Roman" panose="02020603050405020304" pitchFamily="18" charset="0"/>
              </a:rPr>
              <a:t>Email</a:t>
            </a:r>
            <a:r>
              <a:rPr lang="fr-FR" sz="1200" dirty="0">
                <a:latin typeface="Raleway" panose="020B0503030101060003"/>
                <a:cs typeface="Times New Roman" panose="02020603050405020304" pitchFamily="18" charset="0"/>
              </a:rPr>
              <a:t>: kalonde.malama@univ-amu.fr </a:t>
            </a:r>
            <a:endParaRPr lang="en-GB" sz="1200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16066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19236</TotalTime>
  <Words>421</Words>
  <Application>Microsoft Office PowerPoint</Application>
  <PresentationFormat>Affichage à l'écran (4:3)</PresentationFormat>
  <Paragraphs>57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Raleway</vt:lpstr>
      <vt:lpstr>Roboto</vt:lpstr>
      <vt:lpstr>Times New Roman</vt:lpstr>
      <vt:lpstr>AIDS 2016_Template</vt:lpstr>
      <vt:lpstr>Prevalence and Predictors of Client-Initiated Violence among Zambian Female Sex Workers</vt:lpstr>
      <vt:lpstr>Context</vt:lpstr>
      <vt:lpstr>Results</vt:lpstr>
      <vt:lpstr>Conclusions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Kalonde MALAMA</cp:lastModifiedBy>
  <cp:revision>109</cp:revision>
  <cp:lastPrinted>2017-01-16T15:31:13Z</cp:lastPrinted>
  <dcterms:created xsi:type="dcterms:W3CDTF">2017-01-13T09:09:35Z</dcterms:created>
  <dcterms:modified xsi:type="dcterms:W3CDTF">2018-07-20T15:48:34Z</dcterms:modified>
</cp:coreProperties>
</file>